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81" r:id="rId5"/>
    <p:sldId id="276" r:id="rId6"/>
    <p:sldId id="277" r:id="rId7"/>
    <p:sldId id="278" r:id="rId8"/>
    <p:sldId id="279" r:id="rId9"/>
    <p:sldId id="280" r:id="rId10"/>
    <p:sldId id="262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4630400" cy="8229600"/>
  <p:notesSz cx="8229600" cy="14630400"/>
  <p:embeddedFontLst>
    <p:embeddedFont>
      <p:font typeface="Arial Black" panose="020B0A04020102020204" pitchFamily="34" charset="0"/>
      <p:bold r:id="rId24"/>
    </p:embeddedFont>
    <p:embeddedFont>
      <p:font typeface="Fira Mono Medium" panose="020B0609050000020004" pitchFamily="49" charset="0"/>
      <p:regular r:id="rId25"/>
    </p:embeddedFont>
    <p:embeddedFont>
      <p:font typeface="Fira Sans" panose="020B05030500000200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0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653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16480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Arial Black" panose="020B0A04020102020204" pitchFamily="34" charset="0"/>
                <a:ea typeface="Fira Mono Medium" pitchFamily="34" charset="-122"/>
                <a:cs typeface="Fira Mono Medium" pitchFamily="34" charset="-120"/>
              </a:rPr>
              <a:t>Data Analitikada </a:t>
            </a:r>
            <a:r>
              <a:rPr lang="en-US" sz="4450" dirty="0" err="1">
                <a:solidFill>
                  <a:srgbClr val="FBF3FA"/>
                </a:solidFill>
                <a:latin typeface="Arial Black" panose="020B0A04020102020204" pitchFamily="34" charset="0"/>
                <a:ea typeface="Fira Mono Medium" pitchFamily="34" charset="-122"/>
                <a:cs typeface="Fira Mono Medium" pitchFamily="34" charset="-120"/>
              </a:rPr>
              <a:t>Vizuallaşdırmanın</a:t>
            </a:r>
            <a:r>
              <a:rPr lang="en-US" sz="4450" dirty="0">
                <a:solidFill>
                  <a:srgbClr val="FBF3FA"/>
                </a:solidFill>
                <a:latin typeface="Arial Black" panose="020B0A04020102020204" pitchFamily="34" charset="0"/>
                <a:ea typeface="Fira Mono Medium" pitchFamily="34" charset="-122"/>
                <a:cs typeface="Fira Mono Medium" pitchFamily="34" charset="-120"/>
              </a:rPr>
              <a:t> </a:t>
            </a:r>
            <a:r>
              <a:rPr lang="en-US" sz="4450" dirty="0" err="1">
                <a:solidFill>
                  <a:srgbClr val="FBF3FA"/>
                </a:solidFill>
                <a:latin typeface="Arial Black" panose="020B0A04020102020204" pitchFamily="34" charset="0"/>
                <a:ea typeface="Fira Mono Medium" pitchFamily="34" charset="-122"/>
                <a:cs typeface="Fira Mono Medium" pitchFamily="34" charset="-120"/>
              </a:rPr>
              <a:t>Rolu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96B6279F-B6A3-B605-7D3A-A6E1996E9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5F210E-A35E-A80F-67EB-55A5A469D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1323" y="7772400"/>
            <a:ext cx="2159077" cy="4048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9339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Hansı Qrafikdən Qaçmalı? (Təhlükəli Vizual)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88990" y="3276481"/>
            <a:ext cx="7556421" cy="3061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buSzPct val="100000"/>
              <a:buFont typeface="+mj-lt"/>
              <a:buAutoNum type="arabicPeriod"/>
            </a:pPr>
            <a:r>
              <a:rPr lang="en-US" sz="2000" b="1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Pie Chart (Dairəvi qrafik):</a:t>
            </a:r>
            <a:r>
              <a:rPr lang="en-US" sz="200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 5-dən çox kateqoriya olanda beyni yorur və müqayisəni çətinləşdirir. Dilimlərin kiçik fərqləri çətinliklə ayırd edilir.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SzPct val="100000"/>
              <a:buFont typeface="+mj-lt"/>
              <a:buAutoNum type="arabicPeriod"/>
            </a:pPr>
            <a:endParaRPr lang="en-US" sz="2000" b="1" dirty="0">
              <a:solidFill>
                <a:srgbClr val="E0D6DE"/>
              </a:solidFill>
              <a:latin typeface="Arial" panose="020B0604020202020204" pitchFamily="34" charset="0"/>
              <a:ea typeface="Fira Sans" pitchFamily="34" charset="-122"/>
              <a:cs typeface="Arial" panose="020B0604020202020204" pitchFamily="34" charset="0"/>
            </a:endParaRPr>
          </a:p>
          <a:p>
            <a:pPr marL="457200" indent="-457200" algn="l">
              <a:buSzPct val="100000"/>
              <a:buFont typeface="+mj-lt"/>
              <a:buAutoNum type="arabicPeriod"/>
            </a:pPr>
            <a:r>
              <a:rPr lang="en-US" sz="2000" b="1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3D qrafiklər:</a:t>
            </a:r>
            <a:r>
              <a:rPr lang="en-US" sz="200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 Məlumatı təhrif edir, perspektiv səhvlərinə səbəb olur və oxunmanı çətinləşdirir. Estetik görünüşə aldanıb, məlumatın dəqiqliyini qurban verməyin.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SzPct val="100000"/>
              <a:buFont typeface="+mj-lt"/>
              <a:buAutoNum type="arabicPeriod"/>
            </a:pPr>
            <a:endParaRPr lang="en-US" sz="2000" b="1" dirty="0">
              <a:solidFill>
                <a:srgbClr val="E0D6DE"/>
              </a:solidFill>
              <a:latin typeface="Arial" panose="020B0604020202020204" pitchFamily="34" charset="0"/>
              <a:ea typeface="Fira Sans" pitchFamily="34" charset="-122"/>
              <a:cs typeface="Arial" panose="020B0604020202020204" pitchFamily="34" charset="0"/>
            </a:endParaRPr>
          </a:p>
          <a:p>
            <a:pPr marL="457200" indent="-457200" algn="l">
              <a:buSzPct val="100000"/>
              <a:buFont typeface="+mj-lt"/>
              <a:buAutoNum type="arabicPeriod"/>
            </a:pPr>
            <a:r>
              <a:rPr lang="en-US" sz="2000" b="1" dirty="0" err="1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Həddindən</a:t>
            </a:r>
            <a:r>
              <a:rPr lang="en-US" sz="2000" b="1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 çox rəng istifadəsi:</a:t>
            </a:r>
            <a:r>
              <a:rPr lang="en-US" sz="200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 Həddindən artıq rəng qarışıqlığı mesajı bulandırır və əsas məlumatdan diqqəti yayındırır. Hər rəngin bir mənası olmalıdır.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295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Vizuallaşdırmada Rənglərin Psixologiyası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50890" y="3571399"/>
            <a:ext cx="7556421" cy="3504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Qırmızı:</a:t>
            </a: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 Təhlükə, azalma, xəbərdarlıq və ya diqqət çəkmək üçün istifadə olunur.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Yaşıl:</a:t>
            </a: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 İnkişaf, uğur, müsbət nəticələr və ya təhlükəsizlik hissini ifadə edir.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Neytral rənglər (Boz, ağ, qara):</a:t>
            </a: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 Fon məlumatları üçün istifadə olunur ki, əsas vizual elementlər daha çox nəzərə çarpsın.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Məna yüklənməmiş rəng qarışıqlığından qaçın:</a:t>
            </a: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 Hər rəngin bir məqsədi olmalı, vizual harmoniyanı pozan və mesajı zəiflədən rənglərdən uzaq durmaq lazımdır.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1027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Data Storytelling: Rəqəmlərin Dili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967990"/>
            <a:ext cx="3664744" cy="2456617"/>
          </a:xfrm>
          <a:prstGeom prst="roundRect">
            <a:avLst>
              <a:gd name="adj" fmla="val 1385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3225284"/>
            <a:ext cx="31501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Nədir Data Storytelling?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37484" y="4070033"/>
            <a:ext cx="31501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Analitika, vizuallaşdırma və narrativin (hekayə) güclü birləşməsi.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748" y="2967990"/>
            <a:ext cx="3664863" cy="2456617"/>
          </a:xfrm>
          <a:prstGeom prst="roundRect">
            <a:avLst>
              <a:gd name="adj" fmla="val 1385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9042" y="3225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Əsas Məqsəd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29042" y="3715703"/>
            <a:ext cx="31502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Auditoriyanı sadəcə məlumatlandırmaqla kifayətlənməmək, onları hərəkətə keçirmək.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5651421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37484" y="5908715"/>
            <a:ext cx="38778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Niyə Bu Qədər Vahimdir?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37484" y="6399133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İnsanlar faktları unudur, lakin hekayələri dərindən yadda saxlayır.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81418F-32B6-FE17-B8A9-AB3733D6C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3313" y="7714521"/>
            <a:ext cx="2747087" cy="5150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5410" y="929878"/>
            <a:ext cx="7845981" cy="1738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BF3FA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Hekayənin Strukturu: Kontekst, Konflikt, Həll Yolu</a:t>
            </a:r>
            <a:endParaRPr lang="en-US" sz="3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35410" y="2895719"/>
            <a:ext cx="7845981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Arial" panose="020B0604020202020204" pitchFamily="34" charset="0"/>
              </a:rPr>
              <a:t>Effektiv data hekayəsi aydın və məntiqli bir quruluşa malik olmalıdır. Bu struktur auditoriyanı problemin kökünə aparır və mümkün həll yollarını təqdim edir.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410" y="3605570"/>
            <a:ext cx="927140" cy="111263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14116" y="3790950"/>
            <a:ext cx="231802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Arial" panose="020B0604020202020204" pitchFamily="34" charset="0"/>
              </a:rPr>
              <a:t>Kontekst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7214116" y="4171593"/>
            <a:ext cx="676727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Arial" panose="020B0604020202020204" pitchFamily="34" charset="0"/>
              </a:rPr>
              <a:t>Hazırda haradayıq? Mövcud vəziyyəti və cari satış trendlərimizi analiz edin.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410" y="4718209"/>
            <a:ext cx="927140" cy="129075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14116" y="4903589"/>
            <a:ext cx="231802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Arial" panose="020B0604020202020204" pitchFamily="34" charset="0"/>
              </a:rPr>
              <a:t>Konflikt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7214116" y="5284232"/>
            <a:ext cx="6767274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Arial" panose="020B0604020202020204" pitchFamily="34" charset="0"/>
              </a:rPr>
              <a:t>Problem nədir? Niyə satışlar azalır və ya xərclər qəfil artır? Problemin əsas səbəblərini müəyyənləşdirin.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5410" y="6008965"/>
            <a:ext cx="927140" cy="129075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14116" y="6194346"/>
            <a:ext cx="231802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Arial" panose="020B0604020202020204" pitchFamily="34" charset="0"/>
              </a:rPr>
              <a:t>Həll Yolu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7214116" y="6574988"/>
            <a:ext cx="6767274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Arial" panose="020B0604020202020204" pitchFamily="34" charset="0"/>
              </a:rPr>
              <a:t>Data nə deyir? Problemi həll etmək üçün hansı addımlar atılmalıdır? Data əsaslı tövsiyələr irəli sürün.</a:t>
            </a:r>
            <a:endParaRPr lang="en-US" sz="14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D64C0A-9958-F613-B871-ACD65E9A15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3313" y="7714521"/>
            <a:ext cx="2747087" cy="5150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115" y="900232"/>
            <a:ext cx="7679769" cy="1307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BF3FA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Auditoriyanı Tanımaq: Mesajı Fərdiləşdirin</a:t>
            </a:r>
            <a:endParaRPr lang="en-US" sz="4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32115" y="2497098"/>
            <a:ext cx="7679769" cy="643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Məlumatların necə təqdim edilməsi auditoriyanın kim olmasından asılıdır. Hər kəs üçün eyni məlumatı istifadə etmək səhvdir.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32115" y="3550206"/>
            <a:ext cx="3138011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BF3FA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Texniki Komanda</a:t>
            </a:r>
            <a:endParaRPr lang="en-US" sz="2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32115" y="4135398"/>
            <a:ext cx="3584734" cy="1742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Detallı qrafiklər və dərin analizlər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Statistik göstəricilər (P-value, RMSE)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Mürəkkəb modellər və metodologiyalar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34771" y="3550206"/>
            <a:ext cx="3552468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BF3FA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Rəhbərlik (C-Level)</a:t>
            </a:r>
            <a:endParaRPr lang="en-US" sz="2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34771" y="4135398"/>
            <a:ext cx="3584734" cy="1742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Yalnız əsas nəticələr (ROI, gəlir, xərc azalması)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Sadə və sürətli vizuallar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Qərar vermək üçün lazım olan minimal məlumat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32115" y="6162913"/>
            <a:ext cx="7679769" cy="1166455"/>
          </a:xfrm>
          <a:prstGeom prst="roundRect">
            <a:avLst>
              <a:gd name="adj" fmla="val 2690"/>
            </a:avLst>
          </a:prstGeom>
          <a:solidFill>
            <a:srgbClr val="4D0038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08" y="6469856"/>
            <a:ext cx="261461" cy="20919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411962" y="6408063"/>
            <a:ext cx="6790730" cy="643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Unutmayın: Hər kəs üçün eyni dashboard-u istifadə etmək məlumatların effektivliyini azaldır.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318" y="1340763"/>
            <a:ext cx="7863364" cy="1143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BF3FA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"Daha Az, Daha Çoxdur": Sadəlik Vurgusu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40318" y="2705576"/>
            <a:ext cx="7863364" cy="528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Effektiv vizuallaşdırma məlumatı qəlizləşdirmək deyil, sadələşdirmək deməkdir. Lazımsız elementləri aradan qaldıraraq əsas mesajı ön plana çıxarın.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40318" y="3400425"/>
            <a:ext cx="411599" cy="411599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6" name="Text 3"/>
          <p:cNvSpPr/>
          <p:nvPr/>
        </p:nvSpPr>
        <p:spPr>
          <a:xfrm>
            <a:off x="1199436" y="3463290"/>
            <a:ext cx="2606040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"Data-to-Ink Ratio"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99436" y="3837623"/>
            <a:ext cx="7304246" cy="528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Qrafiklərdəki lazımsız xətləri, çərçivələri və kölgələri silin. Məlumatı çatdırmayan hər bir element vizual səs-küy yaradır.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40318" y="4661535"/>
            <a:ext cx="411599" cy="411599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9" name="Text 6"/>
          <p:cNvSpPr/>
          <p:nvPr/>
        </p:nvSpPr>
        <p:spPr>
          <a:xfrm>
            <a:off x="1199436" y="4724400"/>
            <a:ext cx="5185767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Diqqəti Yayındıran Elementlərdən Qaçın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199436" y="5098733"/>
            <a:ext cx="7304246" cy="528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Həddindən artıq rəng, şəkil və ya mürəkkəb animasyonlar auditoriyanın diqqətini əsas məlumatdan yayındıra bilər.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40318" y="5922645"/>
            <a:ext cx="411599" cy="411599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2" name="Text 9"/>
          <p:cNvSpPr/>
          <p:nvPr/>
        </p:nvSpPr>
        <p:spPr>
          <a:xfrm>
            <a:off x="1199436" y="5985510"/>
            <a:ext cx="5588437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Ağ Sahələrdən (White Space) İstifadə Edin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99436" y="6359843"/>
            <a:ext cx="7304246" cy="528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Vizual boşluqlar əsas mesajın vurğulanmasına kömək edir və məlumatın daha asan qəbul edilməsini təmin edir.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900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Vurğulama Texnikaları: Anotasiyalarla Məlumatlandırın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1055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Datalar öz-özlüyündə hekayə danışmır, lakin anotasiyalar vasitəsilə siz onların dilini auditoriyanıza tərcümə edə bilərsiniz.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918240" y="4020912"/>
            <a:ext cx="7556421" cy="3504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Qeydlər Əlavə Edin:</a:t>
            </a: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 Qrafikin üzərinə birbaşa əlavə edilən qeydlər müəyyən nöqtələrdə nə baş verdiyini izah edir.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SzPct val="100000"/>
              <a:buChar char="•"/>
            </a:pPr>
            <a:endParaRPr lang="az-Latn-AZ" sz="1750" b="1" dirty="0">
              <a:solidFill>
                <a:srgbClr val="E0D6DE"/>
              </a:solidFill>
              <a:latin typeface="Arial" panose="020B0604020202020204" pitchFamily="34" charset="0"/>
              <a:ea typeface="Fira Sans" pitchFamily="34" charset="-122"/>
              <a:cs typeface="Arial" panose="020B0604020202020204" pitchFamily="3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750" b="1" dirty="0" err="1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Niyələri</a:t>
            </a:r>
            <a:r>
              <a:rPr lang="en-US" sz="1750" b="1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 Cavablandırın:</a:t>
            </a: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 "Niyə bu nöqtədə artım oldu?" və ya "Niyə satışlar qəfil azaldı?" kimi suallara cavab verin.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SzPct val="100000"/>
              <a:buChar char="•"/>
            </a:pPr>
            <a:endParaRPr lang="az-Latn-AZ" sz="1750" b="1" dirty="0">
              <a:solidFill>
                <a:srgbClr val="E0D6DE"/>
              </a:solidFill>
              <a:latin typeface="Arial" panose="020B0604020202020204" pitchFamily="34" charset="0"/>
              <a:ea typeface="Fira Sans" pitchFamily="34" charset="-122"/>
              <a:cs typeface="Arial" panose="020B0604020202020204" pitchFamily="3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750" b="1" dirty="0" err="1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Vacib</a:t>
            </a:r>
            <a:r>
              <a:rPr lang="en-US" sz="1750" b="1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 Hissələri Fərqləndirin:</a:t>
            </a: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 Əsas data nöqtələrini rənglə, dairə ilə və ya ox işarələri ilə vurğulayın ki, auditoriyanın diqqəti birbaşa ora yönəlsin.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SzPct val="100000"/>
              <a:buChar char="•"/>
            </a:pPr>
            <a:endParaRPr lang="az-Latn-AZ" sz="1750" b="1" dirty="0">
              <a:solidFill>
                <a:srgbClr val="E0D6DE"/>
              </a:solidFill>
              <a:latin typeface="Arial" panose="020B0604020202020204" pitchFamily="34" charset="0"/>
              <a:ea typeface="Fira Sans" pitchFamily="34" charset="-122"/>
              <a:cs typeface="Arial" panose="020B0604020202020204" pitchFamily="34" charset="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1750" b="1" dirty="0" err="1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Trendləri</a:t>
            </a:r>
            <a:r>
              <a:rPr lang="en-US" sz="1750" b="1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 İzhar Edin:</a:t>
            </a: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 Hətta kiçik trendləri və anomaliyaları da anotasiyalarla izah edərək məlumatın tam mənzərəsini yaradın.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DBA4F-A0EF-3D7F-7CC7-F93C8A06B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3313" y="7714521"/>
            <a:ext cx="2747087" cy="5150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4699" y="723424"/>
            <a:ext cx="7787402" cy="1211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BF3FA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Case Study: Satışların Düşmə Problemi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64699" y="2182892"/>
            <a:ext cx="7787402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Data storytelling-in real dünya problemlərinin həllində necə tətbiq olunduğunu bu nümunə üzərində nəzərdən keçirək.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64699" y="2944178"/>
            <a:ext cx="7787402" cy="1410295"/>
          </a:xfrm>
          <a:prstGeom prst="roundRect">
            <a:avLst>
              <a:gd name="adj" fmla="val 7780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41839" y="2944178"/>
            <a:ext cx="91440" cy="1410295"/>
          </a:xfrm>
          <a:prstGeom prst="roundRect">
            <a:avLst>
              <a:gd name="adj" fmla="val 31793"/>
            </a:avLst>
          </a:prstGeom>
          <a:solidFill>
            <a:srgbClr val="FF6BD8"/>
          </a:solidFill>
          <a:ln/>
        </p:spPr>
      </p:sp>
      <p:sp>
        <p:nvSpPr>
          <p:cNvPr id="7" name="Text 4"/>
          <p:cNvSpPr/>
          <p:nvPr/>
        </p:nvSpPr>
        <p:spPr>
          <a:xfrm>
            <a:off x="6449854" y="3160752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Problem Təyini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449854" y="3562826"/>
            <a:ext cx="7285673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Son 3 ayda onlayn mağazada satışlar 20% azalıb. Bu azalma şirkət üçün ciddi narahatlıq yaradır.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164699" y="4519970"/>
            <a:ext cx="7787402" cy="1410295"/>
          </a:xfrm>
          <a:prstGeom prst="roundRect">
            <a:avLst>
              <a:gd name="adj" fmla="val 7780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141839" y="4519970"/>
            <a:ext cx="91440" cy="1410295"/>
          </a:xfrm>
          <a:prstGeom prst="roundRect">
            <a:avLst>
              <a:gd name="adj" fmla="val 31793"/>
            </a:avLst>
          </a:prstGeom>
          <a:solidFill>
            <a:srgbClr val="FF6BD8"/>
          </a:solidFill>
          <a:ln/>
        </p:spPr>
      </p:sp>
      <p:sp>
        <p:nvSpPr>
          <p:cNvPr id="11" name="Text 8"/>
          <p:cNvSpPr/>
          <p:nvPr/>
        </p:nvSpPr>
        <p:spPr>
          <a:xfrm>
            <a:off x="6449854" y="4736544"/>
            <a:ext cx="2422565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İlkin Baxış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49854" y="5138618"/>
            <a:ext cx="7285673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Cədvəllər və standart hesabatlar problemin səbəbini tam göstərmir. Satışların niyə azaldığı aydın deyil.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164699" y="6095762"/>
            <a:ext cx="7787402" cy="1410295"/>
          </a:xfrm>
          <a:prstGeom prst="roundRect">
            <a:avLst>
              <a:gd name="adj" fmla="val 7780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41839" y="6095762"/>
            <a:ext cx="91440" cy="1410295"/>
          </a:xfrm>
          <a:prstGeom prst="roundRect">
            <a:avLst>
              <a:gd name="adj" fmla="val 31793"/>
            </a:avLst>
          </a:prstGeom>
          <a:solidFill>
            <a:srgbClr val="FF6BD8"/>
          </a:solidFill>
          <a:ln/>
        </p:spPr>
      </p:sp>
      <p:sp>
        <p:nvSpPr>
          <p:cNvPr id="15" name="Text 12"/>
          <p:cNvSpPr/>
          <p:nvPr/>
        </p:nvSpPr>
        <p:spPr>
          <a:xfrm>
            <a:off x="6449854" y="6312337"/>
            <a:ext cx="3051453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Vizuallaşdırma Addımı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449854" y="6714411"/>
            <a:ext cx="7285673" cy="5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Müştəri səyahəti (Funnel Analysis) vizuallaşdırılır. Bu, müştərilərin saytda hansı mərhələdə saytı tərk etdiyini göstərəcək.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FCF107-9A15-3891-9F03-60CB5D7B1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3313" y="7714521"/>
            <a:ext cx="2747087" cy="515079"/>
          </a:xfrm>
          <a:prstGeom prst="rect">
            <a:avLst/>
          </a:prstGeom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94DE2AA2-8E4F-18E7-D3C8-A53691C28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19F34F18-E5D9-D52A-A7C0-CC95DC38DD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90850" y="4114800"/>
            <a:ext cx="462915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145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Case Study: Analiz və Tapıntı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97227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Məlumatların vizual analizi gözlənilməz tapıntılar ortaya qoyaraq, problemin əsas səbəbini aşkar etdi.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953232"/>
            <a:ext cx="7556421" cy="3061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Funnel Analizi:</a:t>
            </a: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 Vizuallaşdırma göstərir ki, müştərilərin böyük bir hissəsi "Ödəniş" səhifəsində saytı tərk edir. Bu, problemdəki əsas "tıxac" nöqtəsidir.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Scatter Plot Analizi:</a:t>
            </a: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 Daha dərin analiz (scatter plot istifadə edərək) mobil istifadəçilərin ödəniş səhifəsində daha çox problem yaşadığını üzə çıxardı.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Nəticə:</a:t>
            </a: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 Bütün sübutlar mobil ödəniş sistemində texniki xətanın olduğunu göstərir. Bu xəta satışların azalmasına səbəb olur.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244DD-2E83-80A9-91FD-647B98602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3313" y="7714521"/>
            <a:ext cx="2747087" cy="51507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255" y="665202"/>
            <a:ext cx="7654290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BF3FA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Case Study: Həll və Qərarvermə</a:t>
            </a:r>
            <a:endParaRPr lang="en-US" sz="4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31255" y="2294811"/>
            <a:ext cx="7654290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Data əsaslı qərarvermə sayəsində problem həll edildi və müsbət nəticələr əldə edildi.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31255" y="3179445"/>
            <a:ext cx="212765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rial" panose="020B0604020202020204" pitchFamily="34" charset="0"/>
                <a:ea typeface="Fira Mono Light" pitchFamily="34" charset="-122"/>
                <a:cs typeface="Arial" panose="020B0604020202020204" pitchFamily="34" charset="0"/>
              </a:rPr>
              <a:t>01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31255" y="3518178"/>
            <a:ext cx="3727252" cy="2286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7" name="Text 4"/>
          <p:cNvSpPr/>
          <p:nvPr/>
        </p:nvSpPr>
        <p:spPr>
          <a:xfrm>
            <a:off x="6231255" y="3670221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Qərar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31255" y="4122420"/>
            <a:ext cx="3727252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Mobil interfeys yeniləndi və ödəniş sistemindəki texniki xəta aradan qaldırıldı.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158174" y="3179445"/>
            <a:ext cx="212765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rial" panose="020B0604020202020204" pitchFamily="34" charset="0"/>
                <a:ea typeface="Fira Mono Light" pitchFamily="34" charset="-122"/>
                <a:cs typeface="Arial" panose="020B0604020202020204" pitchFamily="34" charset="0"/>
              </a:rPr>
              <a:t>02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158174" y="3518178"/>
            <a:ext cx="3727371" cy="2286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1" name="Text 8"/>
          <p:cNvSpPr/>
          <p:nvPr/>
        </p:nvSpPr>
        <p:spPr>
          <a:xfrm>
            <a:off x="10158174" y="3670221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Nəticə Vızualı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158174" y="4122420"/>
            <a:ext cx="3727371" cy="1320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Düzəlişdən sonra satışlar sürətlə bərpa olundu və əvvəlki səviyyələrə qayıtdı. Bu, datanın gücünü aydın göstərir.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31255" y="5801797"/>
            <a:ext cx="212765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rial" panose="020B0604020202020204" pitchFamily="34" charset="0"/>
                <a:ea typeface="Fira Mono Light" pitchFamily="34" charset="-122"/>
                <a:cs typeface="Arial" panose="020B0604020202020204" pitchFamily="34" charset="0"/>
              </a:rPr>
              <a:t>03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231255" y="6140529"/>
            <a:ext cx="7654290" cy="2286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5" name="Text 12"/>
          <p:cNvSpPr/>
          <p:nvPr/>
        </p:nvSpPr>
        <p:spPr>
          <a:xfrm>
            <a:off x="6231255" y="6292572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Datanın Gücü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231255" y="6744772"/>
            <a:ext cx="7654290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Fərziyyə və ya təxminlərə əsaslanmaqdansa, konkret faktlar və vizuallar sayəsində düzgün qərar verildi.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799C4D-8AC1-0CCE-CBD9-3700D57F5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3313" y="7714521"/>
            <a:ext cx="2747087" cy="5150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81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Seminarın Planı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330529"/>
            <a:ext cx="1004768" cy="426244"/>
          </a:xfrm>
          <a:prstGeom prst="roundRect">
            <a:avLst>
              <a:gd name="adj" fmla="val 6386"/>
            </a:avLst>
          </a:prstGeom>
          <a:solidFill>
            <a:srgbClr val="4D0038"/>
          </a:solidFill>
          <a:ln/>
        </p:spPr>
      </p:sp>
      <p:sp>
        <p:nvSpPr>
          <p:cNvPr id="4" name="Text 2"/>
          <p:cNvSpPr/>
          <p:nvPr/>
        </p:nvSpPr>
        <p:spPr>
          <a:xfrm>
            <a:off x="929878" y="2398514"/>
            <a:ext cx="73259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GÜNDƏM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0119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Mono Light" pitchFamily="34" charset="-122"/>
                <a:cs typeface="Arial" panose="020B0604020202020204" pitchFamily="34" charset="0"/>
              </a:rPr>
              <a:t>01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93790" y="3366968"/>
            <a:ext cx="4196358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3541276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Vizuallaşdırmanın Psixologiyası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438602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İnsan beyninin vizual məlumatı necə emal etdiyini öyrənək.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216962" y="30119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Mono Light" pitchFamily="34" charset="-122"/>
                <a:cs typeface="Arial" panose="020B0604020202020204" pitchFamily="34" charset="0"/>
              </a:rPr>
              <a:t>02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216962" y="3366968"/>
            <a:ext cx="4196358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1" name="Text 9"/>
          <p:cNvSpPr/>
          <p:nvPr/>
        </p:nvSpPr>
        <p:spPr>
          <a:xfrm>
            <a:off x="5216962" y="3541276"/>
            <a:ext cx="33895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Doğru Qrafik Növləri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216962" y="403169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Məlumatlarınıza uyğun ən effektiv qrafikləri seçmək.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640133" y="30119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Mono Light" pitchFamily="34" charset="-122"/>
                <a:cs typeface="Arial" panose="020B0604020202020204" pitchFamily="34" charset="0"/>
              </a:rPr>
              <a:t>03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9640133" y="3366968"/>
            <a:ext cx="4196358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5" name="Text 13"/>
          <p:cNvSpPr/>
          <p:nvPr/>
        </p:nvSpPr>
        <p:spPr>
          <a:xfrm>
            <a:off x="9640133" y="3541276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Analizdən Vizuallaşdırmaya Proses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640133" y="438602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Xam datadan anlaşılan vizuala keçid addımları.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93790" y="55086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Mono Light" pitchFamily="34" charset="-122"/>
                <a:cs typeface="Arial" panose="020B0604020202020204" pitchFamily="34" charset="0"/>
              </a:rPr>
              <a:t>04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793790" y="5863709"/>
            <a:ext cx="6407944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9" name="Text 17"/>
          <p:cNvSpPr/>
          <p:nvPr/>
        </p:nvSpPr>
        <p:spPr>
          <a:xfrm>
            <a:off x="793790" y="6038017"/>
            <a:ext cx="4058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Data Storytelling Sənəti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93790" y="652843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Rəqəmləri cəlbedici hekayələrə çevirmək bacarığı.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428548" y="55086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Mono Light" pitchFamily="34" charset="-122"/>
                <a:cs typeface="Arial" panose="020B0604020202020204" pitchFamily="34" charset="0"/>
              </a:rPr>
              <a:t>05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7428548" y="5863709"/>
            <a:ext cx="6407944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23" name="Text 21"/>
          <p:cNvSpPr/>
          <p:nvPr/>
        </p:nvSpPr>
        <p:spPr>
          <a:xfrm>
            <a:off x="7428548" y="60380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Real Case Study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428548" y="652843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Öyrəndiklərimizi real biznes ssenarisi üzərində tətbiq etmək.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36D1399-5CE1-0F30-CF02-DDC2E936D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313" y="7714521"/>
            <a:ext cx="2747087" cy="5150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526"/>
            <a:ext cx="98787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Analitiklər üçün Əsas Alətlər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129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Data storytelling üçün doğru alətlərin seçimi vacibdir. Hər bir alət fərqli ehtiyaclar və mürəkkəblik səviyyələri üçün nəzərdə tutulmuşdur.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93889"/>
            <a:ext cx="2079308" cy="12850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99911" y="3493889"/>
            <a:ext cx="185249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Power BI / Tableau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099911" y="4338638"/>
            <a:ext cx="185249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Biznes dashboard-lar, interaktiv hesabatlar və geniş korporativ istifadə üçün ideal.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493889"/>
            <a:ext cx="2079308" cy="12850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3493889"/>
            <a:ext cx="185249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Python (Seaborn, Plotly)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542014" y="4692968"/>
            <a:ext cx="185249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Elmi analiz, kompleks data modelləşdirmə və xüsusi, interaktiv vizuallar üçün güclü seçim.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493889"/>
            <a:ext cx="2079308" cy="12850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984117" y="3493889"/>
            <a:ext cx="18524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Excel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1984117" y="3984308"/>
            <a:ext cx="185249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Sürətli və sadə vizuallaşdırma, kiçik miqyaslı data analizi və ilkin araşdırmalar üçün əlverişli.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A9B015-C7EF-9020-90B7-980E8AEBA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3313" y="7714521"/>
            <a:ext cx="2747087" cy="5150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1371"/>
            <a:ext cx="64417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Yekun və Sual-Cavab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49031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Unutmayın ki, vizuallaşdırma sadəcə şəkil deyil, əksinə, effektiv qərarvermə üçün strateji bir silahdır. Hər bir yaxşı analitik, həm də gözəl bir hekayəçidir.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834170"/>
            <a:ext cx="7556421" cy="233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Vizuallaşdırma:</a:t>
            </a: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 Data storytelling-in əsasını təşkil edir və mürəkkəb məlumatları anlaşılan edir.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Strateji Silah:</a:t>
            </a: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 Doğru vizuallar biznes problemlərini aşkar edir və həll yollarını göstərir.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Yaxşı Hekayəçi:</a:t>
            </a: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 Yalnız dataları təqdim etmək deyil, onları mənalı bir hekayəyə çevirmək bacarığı.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4253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Dinlədiyiniz üçün təşəkkürlər! İndi isə suallarınızı gözləyirəm.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78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Arial" panose="020B0604020202020204" pitchFamily="34" charset="0"/>
                <a:ea typeface="Fira Mono Medium" pitchFamily="34" charset="-122"/>
                <a:cs typeface="Arial" panose="020B0604020202020204" pitchFamily="34" charset="0"/>
              </a:rPr>
              <a:t>Niyə Vizuallaşdırma? (Beynimizin Məntiqi)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825597"/>
            <a:ext cx="7556421" cy="233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İnsan beyni vizual məlumatı mətndən </a:t>
            </a:r>
            <a:r>
              <a:rPr lang="en-US" sz="1750" b="1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60,000 dəfə</a:t>
            </a: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 daha sürətli emal edir.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Rəqəmlər yaddaşda çətin qalır, trendlər isə unudulmur – vizual yaddaş daha güclüdür.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Arial" panose="020B0604020202020204" pitchFamily="34" charset="0"/>
                <a:ea typeface="Fira Sans" pitchFamily="34" charset="-122"/>
                <a:cs typeface="Arial" panose="020B0604020202020204" pitchFamily="34" charset="0"/>
              </a:rPr>
              <a:t>Vizuallaşdırma – mürəkkəbliyi sadəliyə çevirmək, çətin məlumatı hər kəs üçün əlçatan etməkdir.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254FC-4F6E-D677-137B-CAB921CB2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3313" y="7714521"/>
            <a:ext cx="2747087" cy="5150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16A35-866D-B2AF-3FD7-42984CFEA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8A4B19-C445-CAC0-8145-DC039A88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313" y="7714521"/>
            <a:ext cx="2747087" cy="515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EA5890-D4B9-138F-332C-86505A4093BF}"/>
              </a:ext>
            </a:extLst>
          </p:cNvPr>
          <p:cNvSpPr txBox="1"/>
          <p:nvPr/>
        </p:nvSpPr>
        <p:spPr>
          <a:xfrm>
            <a:off x="838200" y="582868"/>
            <a:ext cx="134683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4400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Hansı</a:t>
            </a:r>
            <a:r>
              <a:rPr lang="en-US" sz="4400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sz="4400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Vizual</a:t>
            </a:r>
            <a:r>
              <a:rPr lang="en-US" sz="4400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sz="4400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Hansı</a:t>
            </a:r>
            <a:r>
              <a:rPr lang="en-US" sz="4400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sz="4400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Vəziyyətdə</a:t>
            </a:r>
            <a:r>
              <a:rPr lang="en-US" sz="4400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? </a:t>
            </a:r>
            <a:endParaRPr lang="az-Latn-AZ" sz="4400" b="1" i="0" dirty="0">
              <a:solidFill>
                <a:srgbClr val="D4D4D4"/>
              </a:solidFill>
              <a:effectLst/>
              <a:latin typeface="Arial" panose="020B0604020202020204" pitchFamily="34" charset="0"/>
              <a:ea typeface="Fira Mono Medium" panose="020B0609050000020004" pitchFamily="49" charset="0"/>
              <a:cs typeface="Arial" panose="020B0604020202020204" pitchFamily="34" charset="0"/>
            </a:endParaRPr>
          </a:p>
          <a:p>
            <a:pPr algn="l">
              <a:buNone/>
            </a:pPr>
            <a:r>
              <a:rPr lang="en-US" sz="4400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(</a:t>
            </a:r>
            <a:r>
              <a:rPr lang="en-US" sz="4400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Müqayisəli</a:t>
            </a:r>
            <a:r>
              <a:rPr lang="en-US" sz="4400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sz="4400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Cədvəl</a:t>
            </a:r>
            <a:r>
              <a:rPr lang="en-US" sz="4400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F03D37-522C-99DE-709E-987654AAD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260561"/>
              </p:ext>
            </p:extLst>
          </p:nvPr>
        </p:nvGraphicFramePr>
        <p:xfrm>
          <a:off x="1006475" y="2705100"/>
          <a:ext cx="12617451" cy="4329574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4205817">
                  <a:extLst>
                    <a:ext uri="{9D8B030D-6E8A-4147-A177-3AD203B41FA5}">
                      <a16:colId xmlns:a16="http://schemas.microsoft.com/office/drawing/2014/main" val="2947621113"/>
                    </a:ext>
                  </a:extLst>
                </a:gridCol>
                <a:gridCol w="4205817">
                  <a:extLst>
                    <a:ext uri="{9D8B030D-6E8A-4147-A177-3AD203B41FA5}">
                      <a16:colId xmlns:a16="http://schemas.microsoft.com/office/drawing/2014/main" val="186719606"/>
                    </a:ext>
                  </a:extLst>
                </a:gridCol>
                <a:gridCol w="4205817">
                  <a:extLst>
                    <a:ext uri="{9D8B030D-6E8A-4147-A177-3AD203B41FA5}">
                      <a16:colId xmlns:a16="http://schemas.microsoft.com/office/drawing/2014/main" val="3017988724"/>
                    </a:ext>
                  </a:extLst>
                </a:gridCol>
              </a:tblGrid>
              <a:tr h="597783"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buNone/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Məqsəd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Inter"/>
                      </a:endParaRPr>
                    </a:p>
                  </a:txBody>
                  <a:tcPr marL="114300" marR="11430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buNone/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Ən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yaxşı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vizual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Inter"/>
                      </a:endParaRPr>
                    </a:p>
                  </a:txBody>
                  <a:tcPr marL="114300" marR="11430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buNone/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Niyə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?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Inter"/>
                      </a:endParaRPr>
                    </a:p>
                  </a:txBody>
                  <a:tcPr marL="114300" marR="11430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6604454"/>
                  </a:ext>
                </a:extLst>
              </a:tr>
              <a:tr h="597783"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buNone/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Müqayisə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 (Comparison)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Inter"/>
                      </a:endParaRPr>
                    </a:p>
                  </a:txBody>
                  <a:tcPr marL="114300" marR="11430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Bar Chart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Inter"/>
                      </a:endParaRPr>
                    </a:p>
                  </a:txBody>
                  <a:tcPr marL="114300" marR="11430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Kateqoriyalar arası fərqi aydın göstərir.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Inter"/>
                      </a:endParaRPr>
                    </a:p>
                  </a:txBody>
                  <a:tcPr marL="114300" marR="11430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072911"/>
                  </a:ext>
                </a:extLst>
              </a:tr>
              <a:tr h="597783"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Zaman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Trendi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 (Trend)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Inter"/>
                      </a:endParaRPr>
                    </a:p>
                  </a:txBody>
                  <a:tcPr marL="114300" marR="11430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Line Chart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Inter"/>
                      </a:endParaRPr>
                    </a:p>
                  </a:txBody>
                  <a:tcPr marL="114300" marR="11430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Zaman oxu üzrə axışı təmin edir.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Inter"/>
                      </a:endParaRPr>
                    </a:p>
                  </a:txBody>
                  <a:tcPr marL="114300" marR="11430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409903"/>
                  </a:ext>
                </a:extLst>
              </a:tr>
              <a:tr h="969221"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buNone/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Əlaqə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 (Relationship)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Inter"/>
                      </a:endParaRPr>
                    </a:p>
                  </a:txBody>
                  <a:tcPr marL="114300" marR="11430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Scatter Plot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Inter"/>
                      </a:endParaRPr>
                    </a:p>
                  </a:txBody>
                  <a:tcPr marL="114300" marR="11430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İki faktorun bir-birinə təsirini (asılılığını) göstərir.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Inter"/>
                      </a:endParaRPr>
                    </a:p>
                  </a:txBody>
                  <a:tcPr marL="114300" marR="11430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689817"/>
                  </a:ext>
                </a:extLst>
              </a:tr>
              <a:tr h="597783"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Pay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bölgüsü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 (Composition)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Inter"/>
                      </a:endParaRPr>
                    </a:p>
                  </a:txBody>
                  <a:tcPr marL="114300" marR="11430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Pie/Donut/Stacked Bar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Inter"/>
                      </a:endParaRPr>
                    </a:p>
                  </a:txBody>
                  <a:tcPr marL="114300" marR="11430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Bütövün içindəki hissələri görmək üçün.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Inter"/>
                      </a:endParaRPr>
                    </a:p>
                  </a:txBody>
                  <a:tcPr marL="114300" marR="11430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565237"/>
                  </a:ext>
                </a:extLst>
              </a:tr>
              <a:tr h="969221"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Paylanma (Distribution)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Inter"/>
                      </a:endParaRPr>
                    </a:p>
                  </a:txBody>
                  <a:tcPr marL="114300" marR="11430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Histogram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Inter"/>
                      </a:endParaRPr>
                    </a:p>
                  </a:txBody>
                  <a:tcPr marL="114300" marR="11430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buNone/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Məlumatın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hansı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aralıqlarda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yığıldığını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göstərir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Inter"/>
                      </a:endParaRPr>
                    </a:p>
                  </a:txBody>
                  <a:tcPr marL="114300" marR="11430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187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89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BFBBFF-7FA5-D8D0-ABA2-C8875DD32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313" y="7714521"/>
            <a:ext cx="2747087" cy="515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DB4155-F3E2-6E0E-BF2B-39F4D238DEF0}"/>
              </a:ext>
            </a:extLst>
          </p:cNvPr>
          <p:cNvSpPr txBox="1"/>
          <p:nvPr/>
        </p:nvSpPr>
        <p:spPr>
          <a:xfrm>
            <a:off x="0" y="1943981"/>
            <a:ext cx="6648450" cy="3672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Sütun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Diaqramı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(Bar Chart)</a:t>
            </a:r>
          </a:p>
          <a:p>
            <a:pPr algn="l"/>
            <a:endParaRPr lang="en-US" b="1" i="0" dirty="0">
              <a:solidFill>
                <a:srgbClr val="D4D4D4"/>
              </a:solidFill>
              <a:effectLst/>
              <a:latin typeface="Arial" panose="020B0604020202020204" pitchFamily="34" charset="0"/>
              <a:ea typeface="Fira Mono Medium" panose="020B0609050000020004" pitchFamily="49" charset="0"/>
              <a:cs typeface="Arial" panose="020B0604020202020204" pitchFamily="34" charset="0"/>
            </a:endParaRP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Harada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istifadə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olunur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: 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Müxtəlif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kateqoriyalar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arasında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kəmiyyət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müqayisəsi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aparmaq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üçün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(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Məsələn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: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regionlar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üzrə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satış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həcmi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).</a:t>
            </a:r>
          </a:p>
          <a:p>
            <a:pPr algn="l">
              <a:spcAft>
                <a:spcPts val="525"/>
              </a:spcAft>
            </a:pPr>
            <a:endParaRPr lang="en-US" b="1" i="0" dirty="0">
              <a:solidFill>
                <a:srgbClr val="D4D4D4"/>
              </a:solidFill>
              <a:effectLst/>
              <a:latin typeface="Arial" panose="020B0604020202020204" pitchFamily="34" charset="0"/>
              <a:ea typeface="Fira Mono Medium" panose="020B0609050000020004" pitchFamily="49" charset="0"/>
              <a:cs typeface="Arial" panose="020B0604020202020204" pitchFamily="34" charset="0"/>
            </a:endParaRP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Üstünlüyü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: 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İnsan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gözü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uzunluq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fərqlərini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çox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tez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qavrayır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.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Ən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çox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istifadə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olunan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və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ən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anlaşılan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vizualdır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.</a:t>
            </a:r>
          </a:p>
          <a:p>
            <a:pPr algn="l">
              <a:spcAft>
                <a:spcPts val="525"/>
              </a:spcAft>
            </a:pPr>
            <a:endParaRPr lang="en-US" b="1" i="0" dirty="0">
              <a:solidFill>
                <a:srgbClr val="D4D4D4"/>
              </a:solidFill>
              <a:effectLst/>
              <a:latin typeface="Arial" panose="020B0604020202020204" pitchFamily="34" charset="0"/>
              <a:ea typeface="Fira Mono Medium" panose="020B0609050000020004" pitchFamily="49" charset="0"/>
              <a:cs typeface="Arial" panose="020B0604020202020204" pitchFamily="34" charset="0"/>
            </a:endParaRP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Müqayisə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: 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Əgər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kateqoriya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sayı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çoxdursa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(10-dan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çox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),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üfüqi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(horizontal)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sütunlardan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istifadə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etmək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daha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yaxşıdır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ki,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yazılar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oxunsun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7F966-06E4-0BA2-7A27-A487902A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942037"/>
            <a:ext cx="7658100" cy="43455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66176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157E4-C0A0-B9BA-0EC2-37ACEAA19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CB8EB5-E432-D15A-5A27-D9F427764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313" y="7714521"/>
            <a:ext cx="2747087" cy="515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16562D-A6F3-F652-96B4-89C94F9D000D}"/>
              </a:ext>
            </a:extLst>
          </p:cNvPr>
          <p:cNvSpPr txBox="1"/>
          <p:nvPr/>
        </p:nvSpPr>
        <p:spPr>
          <a:xfrm>
            <a:off x="8629650" y="2135165"/>
            <a:ext cx="6000750" cy="3118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2.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Xətt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Diaqramı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(Line Chart)</a:t>
            </a:r>
          </a:p>
          <a:p>
            <a:pPr algn="l">
              <a:buNone/>
            </a:pPr>
            <a:endParaRPr lang="en-US" b="1" i="0" dirty="0">
              <a:solidFill>
                <a:srgbClr val="D4D4D4"/>
              </a:solidFill>
              <a:effectLst/>
              <a:latin typeface="Arial" panose="020B0604020202020204" pitchFamily="34" charset="0"/>
              <a:ea typeface="Fira Mono Medium" panose="020B0609050000020004" pitchFamily="49" charset="0"/>
              <a:cs typeface="Arial" panose="020B0604020202020204" pitchFamily="34" charset="0"/>
            </a:endParaRP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Harada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istifadə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olunur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: 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Zamanla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dəyişən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trendləri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(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aylıq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gəlir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,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illik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artım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)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göstərmək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üçün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.</a:t>
            </a:r>
          </a:p>
          <a:p>
            <a:pPr algn="l">
              <a:spcAft>
                <a:spcPts val="525"/>
              </a:spcAft>
            </a:pPr>
            <a:endParaRPr lang="en-US" b="1" i="0" dirty="0">
              <a:solidFill>
                <a:srgbClr val="D4D4D4"/>
              </a:solidFill>
              <a:effectLst/>
              <a:latin typeface="Arial" panose="020B0604020202020204" pitchFamily="34" charset="0"/>
              <a:ea typeface="Fira Mono Medium" panose="020B0609050000020004" pitchFamily="49" charset="0"/>
              <a:cs typeface="Arial" panose="020B0604020202020204" pitchFamily="34" charset="0"/>
            </a:endParaRP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Üstünlüyü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: 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Məlumatın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artma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və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ya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azalma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sürətini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(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dinamikasını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)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aydın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göstərir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.</a:t>
            </a:r>
          </a:p>
          <a:p>
            <a:pPr algn="l">
              <a:spcAft>
                <a:spcPts val="525"/>
              </a:spcAft>
            </a:pPr>
            <a:endParaRPr lang="en-US" b="1" i="0" dirty="0">
              <a:solidFill>
                <a:srgbClr val="D4D4D4"/>
              </a:solidFill>
              <a:effectLst/>
              <a:latin typeface="Arial" panose="020B0604020202020204" pitchFamily="34" charset="0"/>
              <a:ea typeface="Fira Mono Medium" panose="020B0609050000020004" pitchFamily="49" charset="0"/>
              <a:cs typeface="Arial" panose="020B0604020202020204" pitchFamily="34" charset="0"/>
            </a:endParaRP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Müqayisə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: 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Sütun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diaqramı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ilə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müqayisədə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,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xətt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diaqramı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"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fərqləri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"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deyil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, "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gedişatı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" (trend)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vurğulayır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A13117-D7C6-B16E-546D-E10D7CAE8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87763"/>
            <a:ext cx="7884727" cy="48540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69405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1F183-96C0-5B4A-EC8A-F766ECCF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275E7-869F-5763-35E4-D0981796D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313" y="7714521"/>
            <a:ext cx="2747087" cy="515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DF81C8-A3FB-FFA6-B0B9-247D24AA7E02}"/>
              </a:ext>
            </a:extLst>
          </p:cNvPr>
          <p:cNvSpPr txBox="1"/>
          <p:nvPr/>
        </p:nvSpPr>
        <p:spPr>
          <a:xfrm>
            <a:off x="152400" y="2074899"/>
            <a:ext cx="7315200" cy="3672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3.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Səpilmə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Diaqramı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(Scatter Plot)</a:t>
            </a:r>
          </a:p>
          <a:p>
            <a:pPr algn="l">
              <a:buNone/>
            </a:pPr>
            <a:endParaRPr lang="en-US" b="1" i="0" dirty="0">
              <a:solidFill>
                <a:srgbClr val="D4D4D4"/>
              </a:solidFill>
              <a:effectLst/>
              <a:latin typeface="Arial" panose="020B0604020202020204" pitchFamily="34" charset="0"/>
              <a:ea typeface="Fira Mono Medium" panose="020B0609050000020004" pitchFamily="49" charset="0"/>
              <a:cs typeface="Arial" panose="020B0604020202020204" pitchFamily="34" charset="0"/>
            </a:endParaRP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Harada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istifadə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olunur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: İki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fərqli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dəyişən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arasındakı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əlaqəni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(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korrelyasiyanı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)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tapmaq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üçün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(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Məsələn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: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Reklam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büdcəsi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artdıqca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satışlar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necə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dəyişir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?).</a:t>
            </a: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D4D4D4"/>
              </a:solidFill>
              <a:effectLst/>
              <a:latin typeface="Arial" panose="020B0604020202020204" pitchFamily="34" charset="0"/>
              <a:ea typeface="Fira Mono Medium" panose="020B0609050000020004" pitchFamily="49" charset="0"/>
              <a:cs typeface="Arial" panose="020B0604020202020204" pitchFamily="34" charset="0"/>
            </a:endParaRP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Üstünlüyü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: "Outlier"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dediyimiz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kənarlaşmaları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(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anomaliyaları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)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görmək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üçün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mükəmməldir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.</a:t>
            </a: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D4D4D4"/>
              </a:solidFill>
              <a:effectLst/>
              <a:latin typeface="Arial" panose="020B0604020202020204" pitchFamily="34" charset="0"/>
              <a:ea typeface="Fira Mono Medium" panose="020B0609050000020004" pitchFamily="49" charset="0"/>
              <a:cs typeface="Arial" panose="020B0604020202020204" pitchFamily="34" charset="0"/>
            </a:endParaRP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Müqayisə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: 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Xətt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diaqramından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fərqli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olaraq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,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burada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məlumat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nöqtələri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birləşdirilmir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,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çünki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hər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bir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nöqtə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müstəqil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bir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müşahidəni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təmsil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edir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D8DF5-57CC-4DCB-CC71-8879BD47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899" y="806593"/>
            <a:ext cx="5391151" cy="66164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4289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CDE9-35CE-7332-E306-6DCBF00B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D1662-DEE4-A5CB-441E-752C9863B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313" y="7714521"/>
            <a:ext cx="2747087" cy="515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C79F5B-C619-72E3-362A-E896FCDBC1A1}"/>
              </a:ext>
            </a:extLst>
          </p:cNvPr>
          <p:cNvSpPr txBox="1"/>
          <p:nvPr/>
        </p:nvSpPr>
        <p:spPr>
          <a:xfrm>
            <a:off x="8610600" y="1981200"/>
            <a:ext cx="6019800" cy="4290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4.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İstilik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Xəritəsi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(Heatmap)</a:t>
            </a: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D4D4D4"/>
              </a:solidFill>
              <a:effectLst/>
              <a:latin typeface="Arial" panose="020B0604020202020204" pitchFamily="34" charset="0"/>
              <a:ea typeface="Fira Mono Medium" panose="020B0609050000020004" pitchFamily="49" charset="0"/>
              <a:cs typeface="Arial" panose="020B0604020202020204" pitchFamily="34" charset="0"/>
            </a:endParaRP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Harada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istifadə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olunur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: 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Məlumatın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sıxlığını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və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ya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konsentrasiyasını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göstərmək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üçün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(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Məsələn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: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Veb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saytda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istifadəçilərin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ən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çox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kliklədiyi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yerlər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və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ya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korrelyasiya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matrisləri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).</a:t>
            </a: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D4D4D4"/>
              </a:solidFill>
              <a:effectLst/>
              <a:latin typeface="Arial" panose="020B0604020202020204" pitchFamily="34" charset="0"/>
              <a:ea typeface="Fira Mono Medium" panose="020B0609050000020004" pitchFamily="49" charset="0"/>
              <a:cs typeface="Arial" panose="020B0604020202020204" pitchFamily="34" charset="0"/>
            </a:endParaRP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Üstünlüyü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: 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Rəng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intensivliyi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vasitəsilə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mürəkkəb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rəqəm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cədvəllərini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bir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baxışda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anlamağa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imkan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verir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.</a:t>
            </a: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D4D4D4"/>
              </a:solidFill>
              <a:effectLst/>
              <a:latin typeface="Arial" panose="020B0604020202020204" pitchFamily="34" charset="0"/>
              <a:ea typeface="Fira Mono Medium" panose="020B0609050000020004" pitchFamily="49" charset="0"/>
              <a:cs typeface="Arial" panose="020B0604020202020204" pitchFamily="34" charset="0"/>
            </a:endParaRP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Müqayisə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: 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Cədvəllə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(Table)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müqayisədə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istilik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xəritəsi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beynin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rəngi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qavrama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qabiliyyətindən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istifadə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edərək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"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isti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" (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yüksək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)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və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"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soyuq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" (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aşağı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)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zonaları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anında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ayırd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edir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32000-D17D-63B0-0FF0-F83F158E44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5"/>
          <a:stretch>
            <a:fillRect/>
          </a:stretch>
        </p:blipFill>
        <p:spPr>
          <a:xfrm>
            <a:off x="152400" y="1620471"/>
            <a:ext cx="8143314" cy="49886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67954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DE03C-07C9-D898-E86E-45A652912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550241-0013-3F2A-0766-4336CD920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313" y="7714521"/>
            <a:ext cx="2747087" cy="515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38E4C6-FC7C-510D-4CC0-069C03CCE663}"/>
              </a:ext>
            </a:extLst>
          </p:cNvPr>
          <p:cNvSpPr txBox="1"/>
          <p:nvPr/>
        </p:nvSpPr>
        <p:spPr>
          <a:xfrm>
            <a:off x="190500" y="2407452"/>
            <a:ext cx="6591300" cy="373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5. Pasta/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Dairəvi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Diaqram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(Pie Chart)</a:t>
            </a: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D4D4D4"/>
              </a:solidFill>
              <a:effectLst/>
              <a:latin typeface="Arial" panose="020B0604020202020204" pitchFamily="34" charset="0"/>
              <a:ea typeface="Fira Mono Medium" panose="020B0609050000020004" pitchFamily="49" charset="0"/>
              <a:cs typeface="Arial" panose="020B0604020202020204" pitchFamily="34" charset="0"/>
            </a:endParaRP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Harada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istifadə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olunur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: 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Bütövün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hissələrə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bölünməsini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(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kompozisiyanı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)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göstərmək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üçün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(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Məsələn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: Bazar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payı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).</a:t>
            </a: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D4D4D4"/>
              </a:solidFill>
              <a:effectLst/>
              <a:latin typeface="Arial" panose="020B0604020202020204" pitchFamily="34" charset="0"/>
              <a:ea typeface="Fira Mono Medium" panose="020B0609050000020004" pitchFamily="49" charset="0"/>
              <a:cs typeface="Arial" panose="020B0604020202020204" pitchFamily="34" charset="0"/>
            </a:endParaRP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Üstünlüyü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: 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Sadədir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və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"biz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nə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qədər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yer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tuturuq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?"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sualına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cavab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verir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.</a:t>
            </a: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D4D4D4"/>
              </a:solidFill>
              <a:effectLst/>
              <a:latin typeface="Arial" panose="020B0604020202020204" pitchFamily="34" charset="0"/>
              <a:ea typeface="Fira Mono Medium" panose="020B0609050000020004" pitchFamily="49" charset="0"/>
              <a:cs typeface="Arial" panose="020B0604020202020204" pitchFamily="34" charset="0"/>
            </a:endParaRPr>
          </a:p>
          <a:p>
            <a:pPr algn="l">
              <a:spcAft>
                <a:spcPts val="525"/>
              </a:spcAft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Müqayisə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: DİQQƏT! Data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analitiklər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çox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vaxt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Pie Chart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əvəzinə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 Donut Chart 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və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ya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 Stacked Bar Chart-a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üstünlük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verirlər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,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çünki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Pie Chart-da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bir-birinə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yaxın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ölçülü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hissələri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müqayisə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etmək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vizual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olaraq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çətindir</a:t>
            </a:r>
            <a:r>
              <a:rPr lang="en-US" b="1" i="0" dirty="0">
                <a:solidFill>
                  <a:srgbClr val="D4D4D4"/>
                </a:solidFill>
                <a:effectLst/>
                <a:latin typeface="Arial" panose="020B0604020202020204" pitchFamily="34" charset="0"/>
                <a:ea typeface="Fira Mono Medium" panose="020B0609050000020004" pitchFamily="49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050" name="Picture 2" descr="Pie Charts: An Effective Data Visualization Tool?">
            <a:extLst>
              <a:ext uri="{FF2B5EF4-FFF2-40B4-BE49-F238E27FC236}">
                <a16:creationId xmlns:a16="http://schemas.microsoft.com/office/drawing/2014/main" id="{9DA6BACD-7477-BF1F-DBC3-6E1B47F7F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2205640"/>
            <a:ext cx="7296150" cy="38183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049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1531</Words>
  <Application>Microsoft Office PowerPoint</Application>
  <PresentationFormat>Custom</PresentationFormat>
  <Paragraphs>184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 Black</vt:lpstr>
      <vt:lpstr>Fira Sans</vt:lpstr>
      <vt:lpstr>Arial</vt:lpstr>
      <vt:lpstr>Inter</vt:lpstr>
      <vt:lpstr>Fira Mono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Cemale</dc:creator>
  <cp:lastModifiedBy>Jamala Safarli</cp:lastModifiedBy>
  <cp:revision>4</cp:revision>
  <dcterms:created xsi:type="dcterms:W3CDTF">2026-02-26T17:43:02Z</dcterms:created>
  <dcterms:modified xsi:type="dcterms:W3CDTF">2026-02-27T16:49:47Z</dcterms:modified>
</cp:coreProperties>
</file>